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5" Type="http://schemas.openxmlformats.org/officeDocument/2006/relationships/slide" Target="slides/slide20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4d1b9320d2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4d1b9320d2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All of the birds that we’ve seen and many more live in a special place called the Jamaica Bay Wildlife Refuge.  Define </a:t>
            </a:r>
            <a:r>
              <a:rPr b="1" lang="en"/>
              <a:t>refuge</a:t>
            </a:r>
            <a:r>
              <a:rPr lang="en"/>
              <a:t> for students.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Have students identify where the school is on the map.  Note that the refuge has lots of blue and green, indicating water and trees.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all protected by the National Park Service, keeping it safe for wildlife to live and thrive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520c95ed1f_0_1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520c95ed1f_0_1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Have students try and define AERODYNAMIC looking for hits within the word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520c95ed1f_0_1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520c95ed1f_0_1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520c95ed1f_0_1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520c95ed1f_0_1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Birds need speed to catch their prey in mid air like falcons catching pigeons, or tree swallows catching insects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Quick take offs for necessary for birds to escape predators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Birds who look for prey from above, will often soar in circles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Gliding is important for birds who need to travel long distance, especially useful for migratory birds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520c95ed1f_0_1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520c95ed1f_0_1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520c95ed1f_0_1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520c95ed1f_0_1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Gliding wings are often more than twice the size of the bird’s body.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Gliding is important for saving energy.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Herring Gulls are found in open areas with lots of air movement.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Another bird with this wingtype is called the Albatross.  It has a wingspan of 12 ft, from wingtip to wingtip.  It nests on islands in the middle of the ocean and has been known to not land for a year at a time.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520c95ed1f_0_1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520c95ed1f_0_1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Soaring wings are wider than the glider wings, allowing it to catch more wind.  You will often see one of these birds soaring in circles looking for prey.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Students should identify that the wings are different from the gliding wings because of the spaces between the end feathers.  This enables the bird to steer.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4d1b9320d2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4d1b9320d2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Birds with these kinds of wings often live in places with lots of branches, and their wings enable them to safely steer in between all the tree.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Students can test the ease of flapping with long wings and short wings using their arms, and see which way is quicker.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4d1b9320d2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4d1b9320d2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tree swallow has a special adaptation where they can open their mouths extra wide to catch flying insects :)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4d1b9320d2_0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4d1b9320d2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CHECK FOR UNDERSTANDING: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Describe an adaptation or a bird and have students hold up the # with their fingers.  There is often more than one right answer.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 questions: 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Which birds are good at steering? (1 &amp; 4)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Which birds glide long distance (2)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Which birds can stay in the air a long time without flapping (2 &amp; 4)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52329d70e8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52329d70e8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Refresher.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5222271198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5222271198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Groups of 4 (Six to eight groups total). 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Emphasize to students that they should make accurate cuts around the black lines to make their birds AERODYNAMIC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Remind them to NOT cut the gray line.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There are enough pieces for every student in the group to cut out a piece and color a piece.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whole team needs to work together and always be working in order to finish in time. Teamwork makes the dreamwork.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They should color their bird the same as on their info sheet to help them to better identify that bird at the refuge.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They should also make sure they know some information about their bird so they can tell the class about it on the field trip.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52329d70e8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52329d70e8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520c95ed1f_0_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520c95ed1f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520c95ed1f_0_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520c95ed1f_0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520c95ed1f_0_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520c95ed1f_0_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520c95ed1f_0_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520c95ed1f_0_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Wings help birds to catch the wind like a kite or a sail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Whenever you see a bird with its beak in its feathers, it is often putting them in order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520c95ed1f_0_1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520c95ed1f_0_1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bird has to be able to lift twice its body weight to fly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520c95ed1f_0_1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520c95ed1f_0_1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Their bones are hollow like a straw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dark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 sz="1800">
                <a:solidFill>
                  <a:schemeClr val="lt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lt2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6.jpg"/><Relationship Id="rId4" Type="http://schemas.openxmlformats.org/officeDocument/2006/relationships/image" Target="../media/image1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jpg"/><Relationship Id="rId4" Type="http://schemas.openxmlformats.org/officeDocument/2006/relationships/image" Target="../media/image8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://drive.google.com/file/d/15QrshTOd1gg5rdE_4jRYi5GVYSc2wL18/view" TargetMode="External"/><Relationship Id="rId4" Type="http://schemas.openxmlformats.org/officeDocument/2006/relationships/image" Target="../media/image5.jpg"/><Relationship Id="rId5" Type="http://schemas.openxmlformats.org/officeDocument/2006/relationships/image" Target="../media/image8.jpg"/><Relationship Id="rId6" Type="http://schemas.openxmlformats.org/officeDocument/2006/relationships/image" Target="../media/image2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://drive.google.com/file/d/14ZTMmACrl5y948BE5KHm6E0SPasBO6C2/view" TargetMode="External"/><Relationship Id="rId4" Type="http://schemas.openxmlformats.org/officeDocument/2006/relationships/image" Target="../media/image3.jpg"/><Relationship Id="rId5" Type="http://schemas.openxmlformats.org/officeDocument/2006/relationships/image" Target="../media/image6.jpg"/><Relationship Id="rId6" Type="http://schemas.openxmlformats.org/officeDocument/2006/relationships/image" Target="../media/image12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0.jpg"/><Relationship Id="rId4" Type="http://schemas.openxmlformats.org/officeDocument/2006/relationships/image" Target="../media/image9.jpg"/><Relationship Id="rId5" Type="http://schemas.openxmlformats.org/officeDocument/2006/relationships/hyperlink" Target="http://drive.google.com/file/d/1xxLAp7i0nfVCA_nJq9q6RgZsmOxY5PJR/view" TargetMode="External"/><Relationship Id="rId6" Type="http://schemas.openxmlformats.org/officeDocument/2006/relationships/image" Target="../media/image1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4.jpg"/><Relationship Id="rId4" Type="http://schemas.openxmlformats.org/officeDocument/2006/relationships/hyperlink" Target="http://drive.google.com/file/d/1vRdKU7EivJdSFE2l9-xD4au3aulDkpZS/view" TargetMode="External"/><Relationship Id="rId5" Type="http://schemas.openxmlformats.org/officeDocument/2006/relationships/image" Target="../media/image1.png"/><Relationship Id="rId6" Type="http://schemas.openxmlformats.org/officeDocument/2006/relationships/image" Target="../media/image17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3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3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4.jpg"/><Relationship Id="rId4" Type="http://schemas.openxmlformats.org/officeDocument/2006/relationships/image" Target="../media/image10.jpg"/><Relationship Id="rId5" Type="http://schemas.openxmlformats.org/officeDocument/2006/relationships/image" Target="../media/image8.jpg"/><Relationship Id="rId6" Type="http://schemas.openxmlformats.org/officeDocument/2006/relationships/image" Target="../media/image14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hyperlink" Target="http://drive.google.com/file/d/1dQZAg5-uJE5XeI96rwAa17Gt5YER705H/view" TargetMode="External"/><Relationship Id="rId4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0663" y="152400"/>
            <a:ext cx="3941916" cy="4838702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55" name="Google Shape;55;p13"/>
          <p:cNvSpPr/>
          <p:nvPr/>
        </p:nvSpPr>
        <p:spPr>
          <a:xfrm>
            <a:off x="4172325" y="3457725"/>
            <a:ext cx="171000" cy="171000"/>
          </a:xfrm>
          <a:prstGeom prst="ellipse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49001" y="404200"/>
            <a:ext cx="1703300" cy="2217703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3"/>
          <p:cNvSpPr txBox="1"/>
          <p:nvPr/>
        </p:nvSpPr>
        <p:spPr>
          <a:xfrm>
            <a:off x="5224425" y="3021350"/>
            <a:ext cx="3363000" cy="13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Jamaica Bay </a:t>
            </a:r>
            <a:endParaRPr b="1" sz="36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Wildlife Refuge</a:t>
            </a:r>
            <a:endParaRPr b="1" sz="36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8" name="Google Shape;58;p13"/>
          <p:cNvCxnSpPr/>
          <p:nvPr/>
        </p:nvCxnSpPr>
        <p:spPr>
          <a:xfrm>
            <a:off x="4343325" y="3543225"/>
            <a:ext cx="1078800" cy="1077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triangle"/>
            <a:tailEnd len="med" w="med" type="none"/>
          </a:ln>
        </p:spPr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2"/>
          <p:cNvSpPr txBox="1"/>
          <p:nvPr>
            <p:ph idx="1" type="body"/>
          </p:nvPr>
        </p:nvSpPr>
        <p:spPr>
          <a:xfrm>
            <a:off x="2151600" y="244250"/>
            <a:ext cx="4840800" cy="99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 sz="4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Why can’t we fly?</a:t>
            </a:r>
            <a:endParaRPr b="1" sz="4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0" name="Google Shape;120;p22"/>
          <p:cNvPicPr preferRelativeResize="0"/>
          <p:nvPr/>
        </p:nvPicPr>
        <p:blipFill rotWithShape="1">
          <a:blip r:embed="rId3">
            <a:alphaModFix/>
          </a:blip>
          <a:srcRect b="0" l="9999" r="10063" t="0"/>
          <a:stretch/>
        </p:blipFill>
        <p:spPr>
          <a:xfrm>
            <a:off x="449600" y="1348350"/>
            <a:ext cx="5107550" cy="3265101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22"/>
          <p:cNvSpPr txBox="1"/>
          <p:nvPr/>
        </p:nvSpPr>
        <p:spPr>
          <a:xfrm>
            <a:off x="6114650" y="1771550"/>
            <a:ext cx="2432400" cy="284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alibri"/>
              <a:buChar char="●"/>
            </a:pPr>
            <a:r>
              <a:rPr lang="en"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Wings</a:t>
            </a:r>
            <a:endParaRPr sz="2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alibri"/>
              <a:buChar char="●"/>
            </a:pPr>
            <a:r>
              <a:rPr lang="en"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Feathers</a:t>
            </a:r>
            <a:endParaRPr sz="2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alibri"/>
              <a:buChar char="●"/>
            </a:pPr>
            <a:r>
              <a:rPr lang="en"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Strength</a:t>
            </a:r>
            <a:endParaRPr sz="2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alibri"/>
              <a:buChar char="●"/>
            </a:pPr>
            <a:r>
              <a:rPr lang="en"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Hollow Bones</a:t>
            </a:r>
            <a:endParaRPr sz="2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alibri"/>
              <a:buChar char="●"/>
            </a:pPr>
            <a:r>
              <a:rPr lang="en" sz="2400" u="sng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Aerodynamic</a:t>
            </a:r>
            <a:endParaRPr sz="2400" u="sng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22"/>
          <p:cNvSpPr txBox="1"/>
          <p:nvPr/>
        </p:nvSpPr>
        <p:spPr>
          <a:xfrm>
            <a:off x="5781975" y="1240852"/>
            <a:ext cx="2814600" cy="44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Bird adaptations</a:t>
            </a:r>
            <a:endParaRPr b="1" sz="30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oogle Shape;127;p23"/>
          <p:cNvPicPr preferRelativeResize="0"/>
          <p:nvPr/>
        </p:nvPicPr>
        <p:blipFill rotWithShape="1">
          <a:blip r:embed="rId3">
            <a:alphaModFix/>
          </a:blip>
          <a:srcRect b="0" l="17634" r="0" t="0"/>
          <a:stretch/>
        </p:blipFill>
        <p:spPr>
          <a:xfrm>
            <a:off x="5374350" y="1688600"/>
            <a:ext cx="4709002" cy="32158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23"/>
          <p:cNvPicPr preferRelativeResize="0"/>
          <p:nvPr/>
        </p:nvPicPr>
        <p:blipFill rotWithShape="1">
          <a:blip r:embed="rId4">
            <a:alphaModFix/>
          </a:blip>
          <a:srcRect b="19302" l="0" r="3836" t="0"/>
          <a:stretch/>
        </p:blipFill>
        <p:spPr>
          <a:xfrm>
            <a:off x="0" y="-368050"/>
            <a:ext cx="6224576" cy="3215852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23"/>
          <p:cNvSpPr txBox="1"/>
          <p:nvPr/>
        </p:nvSpPr>
        <p:spPr>
          <a:xfrm>
            <a:off x="233800" y="3866700"/>
            <a:ext cx="6105600" cy="12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Aerodynamic:</a:t>
            </a:r>
            <a:r>
              <a:rPr lang="en"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 shape that allows air to move past smoothly</a:t>
            </a:r>
            <a:endParaRPr sz="2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30" name="Google Shape;130;p23"/>
          <p:cNvCxnSpPr/>
          <p:nvPr/>
        </p:nvCxnSpPr>
        <p:spPr>
          <a:xfrm rot="5400000">
            <a:off x="2517625" y="539425"/>
            <a:ext cx="1106100" cy="297000"/>
          </a:xfrm>
          <a:prstGeom prst="curvedConnector3">
            <a:avLst>
              <a:gd fmla="val 50000" name="adj1"/>
            </a:avLst>
          </a:prstGeom>
          <a:noFill/>
          <a:ln cap="flat" cmpd="sng" w="9525">
            <a:solidFill>
              <a:srgbClr val="CC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1" name="Google Shape;131;p23"/>
          <p:cNvCxnSpPr/>
          <p:nvPr/>
        </p:nvCxnSpPr>
        <p:spPr>
          <a:xfrm rot="5400000">
            <a:off x="2355300" y="601900"/>
            <a:ext cx="1106100" cy="297000"/>
          </a:xfrm>
          <a:prstGeom prst="curvedConnector3">
            <a:avLst>
              <a:gd fmla="val 50000" name="adj1"/>
            </a:avLst>
          </a:prstGeom>
          <a:noFill/>
          <a:ln cap="flat" cmpd="sng" w="9525">
            <a:solidFill>
              <a:srgbClr val="CC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2" name="Google Shape;132;p23"/>
          <p:cNvCxnSpPr/>
          <p:nvPr/>
        </p:nvCxnSpPr>
        <p:spPr>
          <a:xfrm flipH="1" rot="-5400000">
            <a:off x="2904400" y="539600"/>
            <a:ext cx="1088100" cy="260700"/>
          </a:xfrm>
          <a:prstGeom prst="curvedConnector3">
            <a:avLst>
              <a:gd fmla="val 50000" name="adj1"/>
            </a:avLst>
          </a:prstGeom>
          <a:noFill/>
          <a:ln cap="flat" cmpd="sng" w="9525">
            <a:solidFill>
              <a:srgbClr val="CC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3" name="Google Shape;133;p23"/>
          <p:cNvCxnSpPr/>
          <p:nvPr/>
        </p:nvCxnSpPr>
        <p:spPr>
          <a:xfrm flipH="1" rot="-5400000">
            <a:off x="3065775" y="620050"/>
            <a:ext cx="1088100" cy="260700"/>
          </a:xfrm>
          <a:prstGeom prst="curvedConnector3">
            <a:avLst>
              <a:gd fmla="val 50000" name="adj1"/>
            </a:avLst>
          </a:prstGeom>
          <a:noFill/>
          <a:ln cap="flat" cmpd="sng" w="9525">
            <a:solidFill>
              <a:srgbClr val="CC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4" name="Google Shape;134;p23"/>
          <p:cNvCxnSpPr/>
          <p:nvPr/>
        </p:nvCxnSpPr>
        <p:spPr>
          <a:xfrm rot="5400000">
            <a:off x="6491700" y="1627525"/>
            <a:ext cx="1106100" cy="297000"/>
          </a:xfrm>
          <a:prstGeom prst="curvedConnector3">
            <a:avLst>
              <a:gd fmla="val 50000" name="adj1"/>
            </a:avLst>
          </a:prstGeom>
          <a:noFill/>
          <a:ln cap="flat" cmpd="sng" w="9525">
            <a:solidFill>
              <a:srgbClr val="CC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5" name="Google Shape;135;p23"/>
          <p:cNvCxnSpPr/>
          <p:nvPr/>
        </p:nvCxnSpPr>
        <p:spPr>
          <a:xfrm rot="5400000">
            <a:off x="6329375" y="1690000"/>
            <a:ext cx="1106100" cy="297000"/>
          </a:xfrm>
          <a:prstGeom prst="curvedConnector3">
            <a:avLst>
              <a:gd fmla="val 50000" name="adj1"/>
            </a:avLst>
          </a:prstGeom>
          <a:noFill/>
          <a:ln cap="flat" cmpd="sng" w="9525">
            <a:solidFill>
              <a:srgbClr val="CC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6" name="Google Shape;136;p23"/>
          <p:cNvCxnSpPr/>
          <p:nvPr/>
        </p:nvCxnSpPr>
        <p:spPr>
          <a:xfrm flipH="1" rot="-5400000">
            <a:off x="6878475" y="1627700"/>
            <a:ext cx="1088100" cy="260700"/>
          </a:xfrm>
          <a:prstGeom prst="curvedConnector3">
            <a:avLst>
              <a:gd fmla="val 50000" name="adj1"/>
            </a:avLst>
          </a:prstGeom>
          <a:noFill/>
          <a:ln cap="flat" cmpd="sng" w="9525">
            <a:solidFill>
              <a:srgbClr val="CC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7" name="Google Shape;137;p23"/>
          <p:cNvCxnSpPr/>
          <p:nvPr/>
        </p:nvCxnSpPr>
        <p:spPr>
          <a:xfrm flipH="1" rot="-5400000">
            <a:off x="7039850" y="1708150"/>
            <a:ext cx="1088100" cy="260700"/>
          </a:xfrm>
          <a:prstGeom prst="curvedConnector3">
            <a:avLst>
              <a:gd fmla="val 50000" name="adj1"/>
            </a:avLst>
          </a:prstGeom>
          <a:noFill/>
          <a:ln cap="flat" cmpd="sng" w="9525">
            <a:solidFill>
              <a:srgbClr val="CC0000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4"/>
          <p:cNvSpPr txBox="1"/>
          <p:nvPr>
            <p:ph type="title"/>
          </p:nvPr>
        </p:nvSpPr>
        <p:spPr>
          <a:xfrm>
            <a:off x="311700" y="2202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>
                <a:latin typeface="Calibri"/>
                <a:ea typeface="Calibri"/>
                <a:cs typeface="Calibri"/>
                <a:sym typeface="Calibri"/>
              </a:rPr>
              <a:t>Different kinds of wings </a:t>
            </a:r>
            <a:endParaRPr b="1" sz="4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>
                <a:latin typeface="Calibri"/>
                <a:ea typeface="Calibri"/>
                <a:cs typeface="Calibri"/>
                <a:sym typeface="Calibri"/>
              </a:rPr>
              <a:t>do different kinds of things</a:t>
            </a:r>
            <a:endParaRPr b="1" sz="4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24"/>
          <p:cNvSpPr txBox="1"/>
          <p:nvPr>
            <p:ph idx="1" type="body"/>
          </p:nvPr>
        </p:nvSpPr>
        <p:spPr>
          <a:xfrm>
            <a:off x="1955950" y="1904550"/>
            <a:ext cx="4419600" cy="278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alibri"/>
              <a:buChar char="●"/>
            </a:pPr>
            <a:r>
              <a:rPr b="1" lang="en"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Speed</a:t>
            </a:r>
            <a:endParaRPr b="1" sz="2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alibri"/>
              <a:buChar char="●"/>
            </a:pPr>
            <a:r>
              <a:rPr b="1" lang="en"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Quick take off</a:t>
            </a:r>
            <a:endParaRPr b="1" sz="2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alibri"/>
              <a:buChar char="●"/>
            </a:pPr>
            <a:r>
              <a:rPr b="1" lang="en"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Soaring in circles </a:t>
            </a:r>
            <a:endParaRPr b="1" sz="2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alibri"/>
              <a:buChar char="●"/>
            </a:pPr>
            <a:r>
              <a:rPr b="1" lang="en"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Gliding</a:t>
            </a:r>
            <a:endParaRPr b="1" sz="2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9600" y="-147775"/>
            <a:ext cx="8718752" cy="5367474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25"/>
          <p:cNvSpPr txBox="1"/>
          <p:nvPr/>
        </p:nvSpPr>
        <p:spPr>
          <a:xfrm>
            <a:off x="2813875" y="1383375"/>
            <a:ext cx="3866700" cy="6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Long wingspan for </a:t>
            </a:r>
            <a:r>
              <a:rPr lang="en" sz="2400">
                <a:solidFill>
                  <a:srgbClr val="FF0000"/>
                </a:solidFill>
              </a:rPr>
              <a:t>gliding</a:t>
            </a:r>
            <a:endParaRPr sz="2400">
              <a:solidFill>
                <a:srgbClr val="FF0000"/>
              </a:solidFill>
            </a:endParaRPr>
          </a:p>
        </p:txBody>
      </p:sp>
      <p:sp>
        <p:nvSpPr>
          <p:cNvPr id="150" name="Google Shape;150;p25"/>
          <p:cNvSpPr txBox="1"/>
          <p:nvPr/>
        </p:nvSpPr>
        <p:spPr>
          <a:xfrm>
            <a:off x="1087625" y="2617675"/>
            <a:ext cx="1616400" cy="37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Short wings for </a:t>
            </a:r>
            <a:endParaRPr sz="12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0000"/>
                </a:solidFill>
              </a:rPr>
              <a:t>quick takeoff </a:t>
            </a:r>
            <a:r>
              <a:rPr lang="en"/>
              <a:t> </a:t>
            </a:r>
            <a:endParaRPr/>
          </a:p>
        </p:txBody>
      </p:sp>
      <p:sp>
        <p:nvSpPr>
          <p:cNvPr id="151" name="Google Shape;151;p25"/>
          <p:cNvSpPr txBox="1"/>
          <p:nvPr/>
        </p:nvSpPr>
        <p:spPr>
          <a:xfrm>
            <a:off x="6619100" y="2617675"/>
            <a:ext cx="2075700" cy="37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Pointed ends for </a:t>
            </a:r>
            <a:r>
              <a:rPr lang="en" sz="1000">
                <a:solidFill>
                  <a:srgbClr val="FF0000"/>
                </a:solidFill>
              </a:rPr>
              <a:t>speed</a:t>
            </a:r>
            <a:endParaRPr sz="1000">
              <a:solidFill>
                <a:srgbClr val="FF0000"/>
              </a:solidFill>
            </a:endParaRPr>
          </a:p>
        </p:txBody>
      </p:sp>
      <p:sp>
        <p:nvSpPr>
          <p:cNvPr id="152" name="Google Shape;152;p25"/>
          <p:cNvSpPr txBox="1"/>
          <p:nvPr/>
        </p:nvSpPr>
        <p:spPr>
          <a:xfrm>
            <a:off x="3626725" y="3716300"/>
            <a:ext cx="2241000" cy="37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Slotted ends for steering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p26" title="seagull soar.mov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69175" y="1844588"/>
            <a:ext cx="4860925" cy="364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26"/>
          <p:cNvPicPr preferRelativeResize="0"/>
          <p:nvPr/>
        </p:nvPicPr>
        <p:blipFill rotWithShape="1">
          <a:blip r:embed="rId5">
            <a:alphaModFix/>
          </a:blip>
          <a:srcRect b="19301" l="3556" r="3834" t="21474"/>
          <a:stretch/>
        </p:blipFill>
        <p:spPr>
          <a:xfrm>
            <a:off x="4164000" y="92350"/>
            <a:ext cx="4860928" cy="1913800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26"/>
          <p:cNvSpPr txBox="1"/>
          <p:nvPr/>
        </p:nvSpPr>
        <p:spPr>
          <a:xfrm>
            <a:off x="127050" y="92350"/>
            <a:ext cx="3964500" cy="115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Herring Gull</a:t>
            </a:r>
            <a:endParaRPr b="1" sz="30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Gulls have very long wings compared to their body.  </a:t>
            </a: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This adaptation helps the bird glide on the winds.</a:t>
            </a: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0" name="Google Shape;160;p2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27050" y="1547125"/>
            <a:ext cx="3905076" cy="3124061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26"/>
          <p:cNvSpPr txBox="1"/>
          <p:nvPr/>
        </p:nvSpPr>
        <p:spPr>
          <a:xfrm>
            <a:off x="6267525" y="819825"/>
            <a:ext cx="737400" cy="31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GLIDE</a:t>
            </a:r>
            <a:endParaRPr b="1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p27" title="Osprey soar.mov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14125" y="1620750"/>
            <a:ext cx="4572000" cy="342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27"/>
          <p:cNvPicPr preferRelativeResize="0"/>
          <p:nvPr/>
        </p:nvPicPr>
        <p:blipFill rotWithShape="1">
          <a:blip r:embed="rId5">
            <a:alphaModFix/>
          </a:blip>
          <a:srcRect b="19205" l="-1190" r="1189" t="4731"/>
          <a:stretch/>
        </p:blipFill>
        <p:spPr>
          <a:xfrm>
            <a:off x="374775" y="1393775"/>
            <a:ext cx="3169975" cy="3560874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27"/>
          <p:cNvSpPr txBox="1"/>
          <p:nvPr/>
        </p:nvSpPr>
        <p:spPr>
          <a:xfrm>
            <a:off x="160525" y="54025"/>
            <a:ext cx="4056900" cy="120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Osprey</a:t>
            </a:r>
            <a:endParaRPr b="1" sz="30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Osprey also have large wings compared to its body, but they are wider which helps with soaring. </a:t>
            </a: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What else is different from the Herring Gull wings?</a:t>
            </a:r>
            <a:endParaRPr/>
          </a:p>
        </p:txBody>
      </p:sp>
      <p:pic>
        <p:nvPicPr>
          <p:cNvPr id="169" name="Google Shape;169;p27"/>
          <p:cNvPicPr preferRelativeResize="0"/>
          <p:nvPr/>
        </p:nvPicPr>
        <p:blipFill rotWithShape="1">
          <a:blip r:embed="rId6">
            <a:alphaModFix/>
          </a:blip>
          <a:srcRect b="33764" l="15559" r="15407" t="26786"/>
          <a:stretch/>
        </p:blipFill>
        <p:spPr>
          <a:xfrm>
            <a:off x="4514125" y="54026"/>
            <a:ext cx="4572000" cy="160843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0" name="Google Shape;170;p27"/>
          <p:cNvCxnSpPr/>
          <p:nvPr/>
        </p:nvCxnSpPr>
        <p:spPr>
          <a:xfrm>
            <a:off x="5799925" y="485575"/>
            <a:ext cx="0" cy="5934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triangle"/>
            <a:tailEnd len="med" w="med" type="triangle"/>
          </a:ln>
        </p:spPr>
      </p:cxnSp>
      <p:sp>
        <p:nvSpPr>
          <p:cNvPr id="171" name="Google Shape;171;p27"/>
          <p:cNvSpPr txBox="1"/>
          <p:nvPr/>
        </p:nvSpPr>
        <p:spPr>
          <a:xfrm>
            <a:off x="6431425" y="624775"/>
            <a:ext cx="737400" cy="31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SOAR</a:t>
            </a:r>
            <a:endParaRPr b="1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8"/>
          <p:cNvSpPr txBox="1"/>
          <p:nvPr/>
        </p:nvSpPr>
        <p:spPr>
          <a:xfrm>
            <a:off x="160525" y="106475"/>
            <a:ext cx="4056900" cy="153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European Starling</a:t>
            </a:r>
            <a:endParaRPr b="1" sz="30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Starlings have the same spaces in their feathers that help them to make sharp turns in the air.  </a:t>
            </a: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Their wings are much shorter than the osprey, helping them to take off quickly.</a:t>
            </a:r>
            <a:endParaRPr/>
          </a:p>
        </p:txBody>
      </p:sp>
      <p:pic>
        <p:nvPicPr>
          <p:cNvPr id="177" name="Google Shape;177;p28"/>
          <p:cNvPicPr preferRelativeResize="0"/>
          <p:nvPr/>
        </p:nvPicPr>
        <p:blipFill rotWithShape="1">
          <a:blip r:embed="rId3">
            <a:alphaModFix/>
          </a:blip>
          <a:srcRect b="26535" l="16803" r="24321" t="26540"/>
          <a:stretch/>
        </p:blipFill>
        <p:spPr>
          <a:xfrm>
            <a:off x="4765850" y="170825"/>
            <a:ext cx="3372051" cy="16545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28"/>
          <p:cNvPicPr preferRelativeResize="0"/>
          <p:nvPr/>
        </p:nvPicPr>
        <p:blipFill rotWithShape="1">
          <a:blip r:embed="rId4">
            <a:alphaModFix/>
          </a:blip>
          <a:srcRect b="14613" l="7152" r="9193" t="14620"/>
          <a:stretch/>
        </p:blipFill>
        <p:spPr>
          <a:xfrm>
            <a:off x="557525" y="1552548"/>
            <a:ext cx="3075299" cy="3475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28" title="Starling murmuration.mov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396675" y="1933300"/>
            <a:ext cx="4244750" cy="3183575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28"/>
          <p:cNvSpPr txBox="1"/>
          <p:nvPr/>
        </p:nvSpPr>
        <p:spPr>
          <a:xfrm>
            <a:off x="5628800" y="738150"/>
            <a:ext cx="1780500" cy="51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QUICK TAKE OFF</a:t>
            </a:r>
            <a:endParaRPr b="1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9"/>
          <p:cNvSpPr txBox="1"/>
          <p:nvPr/>
        </p:nvSpPr>
        <p:spPr>
          <a:xfrm>
            <a:off x="160525" y="106475"/>
            <a:ext cx="4056900" cy="153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Tree Swallow</a:t>
            </a:r>
            <a:endParaRPr b="1" sz="30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 swallow’s wings are aerodynamic just like its body, allowing it to “cut” through the air.</a:t>
            </a:r>
            <a:endParaRPr/>
          </a:p>
        </p:txBody>
      </p:sp>
      <p:pic>
        <p:nvPicPr>
          <p:cNvPr id="186" name="Google Shape;186;p29"/>
          <p:cNvPicPr preferRelativeResize="0"/>
          <p:nvPr/>
        </p:nvPicPr>
        <p:blipFill rotWithShape="1">
          <a:blip r:embed="rId3">
            <a:alphaModFix/>
          </a:blip>
          <a:srcRect b="25845" l="15396" r="15028" t="21644"/>
          <a:stretch/>
        </p:blipFill>
        <p:spPr>
          <a:xfrm>
            <a:off x="5584100" y="358925"/>
            <a:ext cx="2206125" cy="1025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29" title="Tree Swallows.mov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468625" y="1591050"/>
            <a:ext cx="4269634" cy="3202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2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32702" y="1185275"/>
            <a:ext cx="3607900" cy="3805825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29"/>
          <p:cNvSpPr txBox="1"/>
          <p:nvPr/>
        </p:nvSpPr>
        <p:spPr>
          <a:xfrm>
            <a:off x="6261912" y="586025"/>
            <a:ext cx="850500" cy="37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/>
              <a:t>SPEED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Google Shape;194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9600" y="-147775"/>
            <a:ext cx="8718752" cy="5367474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30"/>
          <p:cNvSpPr txBox="1"/>
          <p:nvPr/>
        </p:nvSpPr>
        <p:spPr>
          <a:xfrm>
            <a:off x="4514050" y="1375800"/>
            <a:ext cx="395700" cy="6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2</a:t>
            </a:r>
            <a:endParaRPr sz="3000"/>
          </a:p>
        </p:txBody>
      </p:sp>
      <p:sp>
        <p:nvSpPr>
          <p:cNvPr id="196" name="Google Shape;196;p30"/>
          <p:cNvSpPr txBox="1"/>
          <p:nvPr/>
        </p:nvSpPr>
        <p:spPr>
          <a:xfrm>
            <a:off x="1717025" y="2625225"/>
            <a:ext cx="395700" cy="6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1</a:t>
            </a:r>
            <a:endParaRPr sz="3000"/>
          </a:p>
        </p:txBody>
      </p:sp>
      <p:sp>
        <p:nvSpPr>
          <p:cNvPr id="197" name="Google Shape;197;p30"/>
          <p:cNvSpPr txBox="1"/>
          <p:nvPr/>
        </p:nvSpPr>
        <p:spPr>
          <a:xfrm>
            <a:off x="7157275" y="2508800"/>
            <a:ext cx="395700" cy="6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3</a:t>
            </a:r>
            <a:endParaRPr sz="3000"/>
          </a:p>
        </p:txBody>
      </p:sp>
      <p:sp>
        <p:nvSpPr>
          <p:cNvPr id="198" name="Google Shape;198;p30"/>
          <p:cNvSpPr txBox="1"/>
          <p:nvPr/>
        </p:nvSpPr>
        <p:spPr>
          <a:xfrm>
            <a:off x="4468150" y="3632350"/>
            <a:ext cx="395700" cy="6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4</a:t>
            </a:r>
            <a:endParaRPr sz="30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Google Shape;203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9600" y="-147775"/>
            <a:ext cx="8718752" cy="5367474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31"/>
          <p:cNvSpPr txBox="1"/>
          <p:nvPr/>
        </p:nvSpPr>
        <p:spPr>
          <a:xfrm>
            <a:off x="2813875" y="1383375"/>
            <a:ext cx="3866700" cy="6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Long wingspan for </a:t>
            </a:r>
            <a:r>
              <a:rPr lang="en" sz="2400">
                <a:solidFill>
                  <a:srgbClr val="FF0000"/>
                </a:solidFill>
              </a:rPr>
              <a:t>gliding</a:t>
            </a:r>
            <a:endParaRPr sz="2400">
              <a:solidFill>
                <a:srgbClr val="FF0000"/>
              </a:solidFill>
            </a:endParaRPr>
          </a:p>
        </p:txBody>
      </p:sp>
      <p:sp>
        <p:nvSpPr>
          <p:cNvPr id="205" name="Google Shape;205;p31"/>
          <p:cNvSpPr txBox="1"/>
          <p:nvPr/>
        </p:nvSpPr>
        <p:spPr>
          <a:xfrm>
            <a:off x="1087625" y="2617675"/>
            <a:ext cx="1616400" cy="37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Short wings for </a:t>
            </a:r>
            <a:endParaRPr sz="12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0000"/>
                </a:solidFill>
              </a:rPr>
              <a:t>quick takeoff </a:t>
            </a:r>
            <a:r>
              <a:rPr lang="en"/>
              <a:t> </a:t>
            </a:r>
            <a:endParaRPr/>
          </a:p>
        </p:txBody>
      </p:sp>
      <p:sp>
        <p:nvSpPr>
          <p:cNvPr id="206" name="Google Shape;206;p31"/>
          <p:cNvSpPr txBox="1"/>
          <p:nvPr/>
        </p:nvSpPr>
        <p:spPr>
          <a:xfrm>
            <a:off x="6619100" y="2617675"/>
            <a:ext cx="2075700" cy="37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Pointed ends for </a:t>
            </a:r>
            <a:r>
              <a:rPr lang="en" sz="1000">
                <a:solidFill>
                  <a:srgbClr val="FF0000"/>
                </a:solidFill>
              </a:rPr>
              <a:t>speed</a:t>
            </a:r>
            <a:endParaRPr sz="1000">
              <a:solidFill>
                <a:srgbClr val="FF0000"/>
              </a:solidFill>
            </a:endParaRPr>
          </a:p>
        </p:txBody>
      </p:sp>
      <p:sp>
        <p:nvSpPr>
          <p:cNvPr id="207" name="Google Shape;207;p31"/>
          <p:cNvSpPr txBox="1"/>
          <p:nvPr/>
        </p:nvSpPr>
        <p:spPr>
          <a:xfrm>
            <a:off x="3626725" y="3716300"/>
            <a:ext cx="2241000" cy="57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Slotted ends for steering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(</a:t>
            </a:r>
            <a:r>
              <a:rPr lang="en">
                <a:solidFill>
                  <a:srgbClr val="FF0000"/>
                </a:solidFill>
              </a:rPr>
              <a:t>soaring</a:t>
            </a:r>
            <a:r>
              <a:rPr lang="en"/>
              <a:t>)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/>
          <p:nvPr>
            <p:ph type="ctrTitle"/>
          </p:nvPr>
        </p:nvSpPr>
        <p:spPr>
          <a:xfrm>
            <a:off x="311708" y="1230150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/>
              <a:t>Have you ever wanted </a:t>
            </a:r>
            <a:endParaRPr b="1" sz="6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/>
              <a:t>to fly?</a:t>
            </a:r>
            <a:endParaRPr b="1" sz="60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Google Shape;212;p32"/>
          <p:cNvPicPr preferRelativeResize="0"/>
          <p:nvPr/>
        </p:nvPicPr>
        <p:blipFill rotWithShape="1">
          <a:blip r:embed="rId3">
            <a:alphaModFix/>
          </a:blip>
          <a:srcRect b="25845" l="15396" r="15028" t="21644"/>
          <a:stretch/>
        </p:blipFill>
        <p:spPr>
          <a:xfrm>
            <a:off x="8174188" y="1224624"/>
            <a:ext cx="770515" cy="358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32"/>
          <p:cNvPicPr preferRelativeResize="0"/>
          <p:nvPr/>
        </p:nvPicPr>
        <p:blipFill rotWithShape="1">
          <a:blip r:embed="rId4">
            <a:alphaModFix/>
          </a:blip>
          <a:srcRect b="26535" l="16803" r="24321" t="26540"/>
          <a:stretch/>
        </p:blipFill>
        <p:spPr>
          <a:xfrm>
            <a:off x="8175113" y="406875"/>
            <a:ext cx="691450" cy="3392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32"/>
          <p:cNvPicPr preferRelativeResize="0"/>
          <p:nvPr/>
        </p:nvPicPr>
        <p:blipFill rotWithShape="1">
          <a:blip r:embed="rId4">
            <a:alphaModFix/>
          </a:blip>
          <a:srcRect b="26535" l="16803" r="24321" t="26540"/>
          <a:stretch/>
        </p:blipFill>
        <p:spPr>
          <a:xfrm>
            <a:off x="8066150" y="2200725"/>
            <a:ext cx="909376" cy="44617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32"/>
          <p:cNvPicPr preferRelativeResize="0"/>
          <p:nvPr/>
        </p:nvPicPr>
        <p:blipFill rotWithShape="1">
          <a:blip r:embed="rId5">
            <a:alphaModFix/>
          </a:blip>
          <a:srcRect b="19301" l="3556" r="3834" t="21474"/>
          <a:stretch/>
        </p:blipFill>
        <p:spPr>
          <a:xfrm>
            <a:off x="8069225" y="3232025"/>
            <a:ext cx="909376" cy="35803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32"/>
          <p:cNvPicPr preferRelativeResize="0"/>
          <p:nvPr/>
        </p:nvPicPr>
        <p:blipFill rotWithShape="1">
          <a:blip r:embed="rId4">
            <a:alphaModFix/>
          </a:blip>
          <a:srcRect b="26535" l="16803" r="24321" t="26540"/>
          <a:stretch/>
        </p:blipFill>
        <p:spPr>
          <a:xfrm>
            <a:off x="8035334" y="4101475"/>
            <a:ext cx="909370" cy="446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32"/>
          <p:cNvPicPr preferRelativeResize="0"/>
          <p:nvPr/>
        </p:nvPicPr>
        <p:blipFill rotWithShape="1">
          <a:blip r:embed="rId3">
            <a:alphaModFix/>
          </a:blip>
          <a:srcRect b="25845" l="15396" r="15028" t="21644"/>
          <a:stretch/>
        </p:blipFill>
        <p:spPr>
          <a:xfrm>
            <a:off x="230149" y="2317072"/>
            <a:ext cx="691450" cy="3212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32"/>
          <p:cNvPicPr preferRelativeResize="0"/>
          <p:nvPr/>
        </p:nvPicPr>
        <p:blipFill rotWithShape="1">
          <a:blip r:embed="rId4">
            <a:alphaModFix/>
          </a:blip>
          <a:srcRect b="26535" l="16803" r="24321" t="26540"/>
          <a:stretch/>
        </p:blipFill>
        <p:spPr>
          <a:xfrm>
            <a:off x="262600" y="245250"/>
            <a:ext cx="691450" cy="339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32"/>
          <p:cNvPicPr preferRelativeResize="0"/>
          <p:nvPr/>
        </p:nvPicPr>
        <p:blipFill rotWithShape="1">
          <a:blip r:embed="rId5">
            <a:alphaModFix/>
          </a:blip>
          <a:srcRect b="19301" l="3556" r="3834" t="21474"/>
          <a:stretch/>
        </p:blipFill>
        <p:spPr>
          <a:xfrm>
            <a:off x="262601" y="1320750"/>
            <a:ext cx="691450" cy="27223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32"/>
          <p:cNvPicPr preferRelativeResize="0"/>
          <p:nvPr/>
        </p:nvPicPr>
        <p:blipFill rotWithShape="1">
          <a:blip r:embed="rId4">
            <a:alphaModFix/>
          </a:blip>
          <a:srcRect b="26535" l="16803" r="24321" t="26540"/>
          <a:stretch/>
        </p:blipFill>
        <p:spPr>
          <a:xfrm>
            <a:off x="233225" y="3186669"/>
            <a:ext cx="654771" cy="321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32"/>
          <p:cNvPicPr preferRelativeResize="0"/>
          <p:nvPr/>
        </p:nvPicPr>
        <p:blipFill rotWithShape="1">
          <a:blip r:embed="rId5">
            <a:alphaModFix/>
          </a:blip>
          <a:srcRect b="19301" l="3556" r="3834" t="21474"/>
          <a:stretch/>
        </p:blipFill>
        <p:spPr>
          <a:xfrm>
            <a:off x="199326" y="4333700"/>
            <a:ext cx="691450" cy="27223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3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149277" y="0"/>
            <a:ext cx="6656265" cy="51435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/>
          <p:nvPr>
            <p:ph type="ctrTitle"/>
          </p:nvPr>
        </p:nvSpPr>
        <p:spPr>
          <a:xfrm>
            <a:off x="311708" y="1230150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/>
              <a:t>Have you ever wanted </a:t>
            </a:r>
            <a:endParaRPr b="1" sz="6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/>
              <a:t>to fly?</a:t>
            </a:r>
            <a:endParaRPr b="1" sz="6000"/>
          </a:p>
        </p:txBody>
      </p:sp>
      <p:sp>
        <p:nvSpPr>
          <p:cNvPr id="69" name="Google Shape;69;p15"/>
          <p:cNvSpPr txBox="1"/>
          <p:nvPr/>
        </p:nvSpPr>
        <p:spPr>
          <a:xfrm>
            <a:off x="-75" y="3821650"/>
            <a:ext cx="91440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What kind of bird would you fly like?</a:t>
            </a:r>
            <a:endParaRPr b="1" sz="30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16" title="Eagle soar.mov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44600" y="0"/>
            <a:ext cx="6654800" cy="4991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/>
          <p:nvPr>
            <p:ph idx="1" type="body"/>
          </p:nvPr>
        </p:nvSpPr>
        <p:spPr>
          <a:xfrm>
            <a:off x="2151600" y="244250"/>
            <a:ext cx="4840800" cy="99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 sz="4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Why can’t we fly?</a:t>
            </a:r>
            <a:endParaRPr b="1" sz="4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8"/>
          <p:cNvSpPr txBox="1"/>
          <p:nvPr>
            <p:ph idx="1" type="body"/>
          </p:nvPr>
        </p:nvSpPr>
        <p:spPr>
          <a:xfrm>
            <a:off x="2151600" y="244250"/>
            <a:ext cx="4840800" cy="99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 sz="4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Why can’t we fly?</a:t>
            </a:r>
            <a:endParaRPr b="1" sz="4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5" name="Google Shape;85;p18"/>
          <p:cNvPicPr preferRelativeResize="0"/>
          <p:nvPr/>
        </p:nvPicPr>
        <p:blipFill rotWithShape="1">
          <a:blip r:embed="rId3">
            <a:alphaModFix/>
          </a:blip>
          <a:srcRect b="0" l="9999" r="10063" t="0"/>
          <a:stretch/>
        </p:blipFill>
        <p:spPr>
          <a:xfrm>
            <a:off x="449600" y="1348350"/>
            <a:ext cx="5107550" cy="3265101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8"/>
          <p:cNvSpPr txBox="1"/>
          <p:nvPr/>
        </p:nvSpPr>
        <p:spPr>
          <a:xfrm>
            <a:off x="5781975" y="1240852"/>
            <a:ext cx="2814600" cy="44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Bird </a:t>
            </a:r>
            <a:r>
              <a:rPr b="1" lang="en" sz="3000" u="sng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adaptations</a:t>
            </a:r>
            <a:endParaRPr b="1" sz="3000" u="sng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9"/>
          <p:cNvSpPr txBox="1"/>
          <p:nvPr>
            <p:ph idx="1" type="body"/>
          </p:nvPr>
        </p:nvSpPr>
        <p:spPr>
          <a:xfrm>
            <a:off x="2151600" y="244250"/>
            <a:ext cx="4840800" cy="99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 sz="4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Why can’t we fly?</a:t>
            </a:r>
            <a:endParaRPr b="1" sz="4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2" name="Google Shape;92;p19"/>
          <p:cNvPicPr preferRelativeResize="0"/>
          <p:nvPr/>
        </p:nvPicPr>
        <p:blipFill rotWithShape="1">
          <a:blip r:embed="rId3">
            <a:alphaModFix/>
          </a:blip>
          <a:srcRect b="0" l="9999" r="10063" t="0"/>
          <a:stretch/>
        </p:blipFill>
        <p:spPr>
          <a:xfrm>
            <a:off x="449600" y="1348350"/>
            <a:ext cx="5107550" cy="3265101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9"/>
          <p:cNvSpPr txBox="1"/>
          <p:nvPr/>
        </p:nvSpPr>
        <p:spPr>
          <a:xfrm>
            <a:off x="6114650" y="1771550"/>
            <a:ext cx="2432400" cy="284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alibri"/>
              <a:buChar char="●"/>
            </a:pPr>
            <a:r>
              <a:rPr lang="en"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Wings</a:t>
            </a:r>
            <a:endParaRPr sz="2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alibri"/>
              <a:buChar char="●"/>
            </a:pPr>
            <a:r>
              <a:rPr lang="en"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Feathers</a:t>
            </a:r>
            <a:endParaRPr sz="2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19"/>
          <p:cNvSpPr txBox="1"/>
          <p:nvPr/>
        </p:nvSpPr>
        <p:spPr>
          <a:xfrm>
            <a:off x="5781975" y="1240852"/>
            <a:ext cx="2814600" cy="44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Bird adaptations</a:t>
            </a:r>
            <a:endParaRPr b="1" sz="3000"/>
          </a:p>
        </p:txBody>
      </p:sp>
      <p:cxnSp>
        <p:nvCxnSpPr>
          <p:cNvPr id="95" name="Google Shape;95;p19"/>
          <p:cNvCxnSpPr/>
          <p:nvPr/>
        </p:nvCxnSpPr>
        <p:spPr>
          <a:xfrm flipH="1">
            <a:off x="4958300" y="2090600"/>
            <a:ext cx="1111500" cy="93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96" name="Google Shape;96;p19"/>
          <p:cNvCxnSpPr/>
          <p:nvPr/>
        </p:nvCxnSpPr>
        <p:spPr>
          <a:xfrm flipH="1">
            <a:off x="5003150" y="2567100"/>
            <a:ext cx="1111500" cy="93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stealth"/>
          </a:ln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0"/>
          <p:cNvSpPr txBox="1"/>
          <p:nvPr>
            <p:ph idx="1" type="body"/>
          </p:nvPr>
        </p:nvSpPr>
        <p:spPr>
          <a:xfrm>
            <a:off x="2151600" y="244250"/>
            <a:ext cx="4840800" cy="99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 sz="4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Why can’t we fly?</a:t>
            </a:r>
            <a:endParaRPr b="1" sz="4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2" name="Google Shape;102;p20"/>
          <p:cNvPicPr preferRelativeResize="0"/>
          <p:nvPr/>
        </p:nvPicPr>
        <p:blipFill rotWithShape="1">
          <a:blip r:embed="rId3">
            <a:alphaModFix/>
          </a:blip>
          <a:srcRect b="0" l="9999" r="10063" t="0"/>
          <a:stretch/>
        </p:blipFill>
        <p:spPr>
          <a:xfrm>
            <a:off x="449600" y="1348350"/>
            <a:ext cx="5107550" cy="3265101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20"/>
          <p:cNvSpPr txBox="1"/>
          <p:nvPr/>
        </p:nvSpPr>
        <p:spPr>
          <a:xfrm>
            <a:off x="6114650" y="1771550"/>
            <a:ext cx="2432400" cy="284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alibri"/>
              <a:buChar char="●"/>
            </a:pPr>
            <a:r>
              <a:rPr lang="en"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Wings</a:t>
            </a:r>
            <a:endParaRPr sz="2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alibri"/>
              <a:buChar char="●"/>
            </a:pPr>
            <a:r>
              <a:rPr lang="en"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Feathers</a:t>
            </a:r>
            <a:endParaRPr sz="2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alibri"/>
              <a:buChar char="●"/>
            </a:pPr>
            <a:r>
              <a:rPr lang="en"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Strength</a:t>
            </a:r>
            <a:endParaRPr sz="2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20"/>
          <p:cNvSpPr txBox="1"/>
          <p:nvPr/>
        </p:nvSpPr>
        <p:spPr>
          <a:xfrm>
            <a:off x="5781975" y="1240852"/>
            <a:ext cx="2814600" cy="44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Bird adaptations</a:t>
            </a:r>
            <a:endParaRPr b="1" sz="3000"/>
          </a:p>
        </p:txBody>
      </p:sp>
      <p:cxnSp>
        <p:nvCxnSpPr>
          <p:cNvPr id="105" name="Google Shape;105;p20"/>
          <p:cNvCxnSpPr/>
          <p:nvPr/>
        </p:nvCxnSpPr>
        <p:spPr>
          <a:xfrm>
            <a:off x="1710050" y="1766650"/>
            <a:ext cx="1021500" cy="349800"/>
          </a:xfrm>
          <a:prstGeom prst="curvedConnector3">
            <a:avLst>
              <a:gd fmla="val 50000" name="adj1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1"/>
          <p:cNvSpPr txBox="1"/>
          <p:nvPr>
            <p:ph idx="1" type="body"/>
          </p:nvPr>
        </p:nvSpPr>
        <p:spPr>
          <a:xfrm>
            <a:off x="2151600" y="244250"/>
            <a:ext cx="4840800" cy="99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 sz="4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Why can’t we fly?</a:t>
            </a:r>
            <a:endParaRPr b="1" sz="4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1" name="Google Shape;111;p21"/>
          <p:cNvPicPr preferRelativeResize="0"/>
          <p:nvPr/>
        </p:nvPicPr>
        <p:blipFill rotWithShape="1">
          <a:blip r:embed="rId3">
            <a:alphaModFix/>
          </a:blip>
          <a:srcRect b="0" l="9999" r="10063" t="0"/>
          <a:stretch/>
        </p:blipFill>
        <p:spPr>
          <a:xfrm>
            <a:off x="449600" y="1348350"/>
            <a:ext cx="5107550" cy="3265101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21"/>
          <p:cNvSpPr txBox="1"/>
          <p:nvPr/>
        </p:nvSpPr>
        <p:spPr>
          <a:xfrm>
            <a:off x="6114650" y="1771550"/>
            <a:ext cx="2432400" cy="284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alibri"/>
              <a:buChar char="●"/>
            </a:pPr>
            <a:r>
              <a:rPr lang="en"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Wings</a:t>
            </a:r>
            <a:endParaRPr sz="2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alibri"/>
              <a:buChar char="●"/>
            </a:pPr>
            <a:r>
              <a:rPr lang="en"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Feathers</a:t>
            </a:r>
            <a:endParaRPr sz="2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alibri"/>
              <a:buChar char="●"/>
            </a:pPr>
            <a:r>
              <a:rPr lang="en"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Strength</a:t>
            </a:r>
            <a:endParaRPr sz="2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alibri"/>
              <a:buChar char="●"/>
            </a:pPr>
            <a:r>
              <a:rPr lang="en"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Hollow Bones</a:t>
            </a:r>
            <a:endParaRPr sz="2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21"/>
          <p:cNvSpPr txBox="1"/>
          <p:nvPr/>
        </p:nvSpPr>
        <p:spPr>
          <a:xfrm>
            <a:off x="5781975" y="1240852"/>
            <a:ext cx="2814600" cy="44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Bird adaptations</a:t>
            </a:r>
            <a:endParaRPr b="1" sz="3000"/>
          </a:p>
        </p:txBody>
      </p:sp>
      <p:cxnSp>
        <p:nvCxnSpPr>
          <p:cNvPr id="114" name="Google Shape;114;p21"/>
          <p:cNvCxnSpPr/>
          <p:nvPr/>
        </p:nvCxnSpPr>
        <p:spPr>
          <a:xfrm>
            <a:off x="1967500" y="1803450"/>
            <a:ext cx="552000" cy="2484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